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Lora"/>
      <p:regular r:id="rId17"/>
    </p:embeddedFont>
    <p:embeddedFont>
      <p:font typeface="Lora"/>
      <p:regular r:id="rId18"/>
    </p:embeddedFont>
    <p:embeddedFont>
      <p:font typeface="Lora"/>
      <p:regular r:id="rId19"/>
    </p:embeddedFont>
    <p:embeddedFont>
      <p:font typeface="Lora"/>
      <p:regular r:id="rId20"/>
    </p:embeddedFont>
    <p:embeddedFont>
      <p:font typeface="Source Sans 3"/>
      <p:regular r:id="rId21"/>
    </p:embeddedFont>
    <p:embeddedFont>
      <p:font typeface="Source Sans 3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8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144000" y="0"/>
            <a:ext cx="5486400" cy="8229600"/>
          </a:xfrm>
          <a:prstGeom prst="rect">
            <a:avLst/>
          </a:prstGeom>
          <a:solidFill>
            <a:srgbClr val="F3E7D4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63658" y="616744"/>
            <a:ext cx="5247084" cy="699611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2624376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Spoczynek w Duchu Świętym</a:t>
            </a:r>
            <a:endParaRPr lang="en-US" sz="4400" dirty="0"/>
          </a:p>
        </p:txBody>
      </p:sp>
      <p:sp>
        <p:nvSpPr>
          <p:cNvPr id="5" name="Text 2"/>
          <p:cNvSpPr/>
          <p:nvPr/>
        </p:nvSpPr>
        <p:spPr>
          <a:xfrm>
            <a:off x="837724" y="412813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Perspektywa biblijna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837724" y="4839057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Badanie fenomenu zwanego "spoczynkiem w Duchu" przez pryzmat tekstu biblijnego i świadectw charyzmatycznych wspólnot</a:t>
            </a:r>
            <a:endParaRPr lang="en-US" sz="18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696635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Wnioski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1879402"/>
            <a:ext cx="3059192" cy="3272314"/>
          </a:xfrm>
          <a:prstGeom prst="roundRect">
            <a:avLst>
              <a:gd name="adj" fmla="val 1174"/>
            </a:avLst>
          </a:prstGeom>
          <a:solidFill>
            <a:srgbClr val="F3E7D4"/>
          </a:solidFill>
          <a:ln/>
        </p:spPr>
      </p:sp>
      <p:sp>
        <p:nvSpPr>
          <p:cNvPr id="4" name="Text 2"/>
          <p:cNvSpPr/>
          <p:nvPr/>
        </p:nvSpPr>
        <p:spPr>
          <a:xfrm>
            <a:off x="1077039" y="2118717"/>
            <a:ext cx="258056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Analogie biblijne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77039" y="2614255"/>
            <a:ext cx="2580561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Fenomen ma pewne biblijne podstawy – zdarzenia przypominające upadki podczas wspólnotowej modlitwy</a:t>
            </a:r>
            <a:endParaRPr lang="en-US" sz="1850" dirty="0"/>
          </a:p>
        </p:txBody>
      </p:sp>
      <p:sp>
        <p:nvSpPr>
          <p:cNvPr id="6" name="Shape 4"/>
          <p:cNvSpPr/>
          <p:nvPr/>
        </p:nvSpPr>
        <p:spPr>
          <a:xfrm>
            <a:off x="4136231" y="1879402"/>
            <a:ext cx="3059311" cy="3272314"/>
          </a:xfrm>
          <a:prstGeom prst="roundRect">
            <a:avLst>
              <a:gd name="adj" fmla="val 1174"/>
            </a:avLst>
          </a:prstGeom>
          <a:solidFill>
            <a:srgbClr val="F3E7D4"/>
          </a:solidFill>
          <a:ln/>
        </p:spPr>
      </p:sp>
      <p:sp>
        <p:nvSpPr>
          <p:cNvPr id="7" name="Text 5"/>
          <p:cNvSpPr/>
          <p:nvPr/>
        </p:nvSpPr>
        <p:spPr>
          <a:xfrm>
            <a:off x="4375547" y="2118717"/>
            <a:ext cx="2580680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Różne formy upadku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4375547" y="2966204"/>
            <a:ext cx="2580680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Spokojny (uwielbienie, pokój) i niepokojący (uwolnienia spod złych mocy)</a:t>
            </a:r>
            <a:endParaRPr lang="en-US" sz="1850" dirty="0"/>
          </a:p>
        </p:txBody>
      </p:sp>
      <p:sp>
        <p:nvSpPr>
          <p:cNvPr id="9" name="Shape 7"/>
          <p:cNvSpPr/>
          <p:nvPr/>
        </p:nvSpPr>
        <p:spPr>
          <a:xfrm>
            <a:off x="7434858" y="1879402"/>
            <a:ext cx="3059192" cy="3272314"/>
          </a:xfrm>
          <a:prstGeom prst="roundRect">
            <a:avLst>
              <a:gd name="adj" fmla="val 1174"/>
            </a:avLst>
          </a:prstGeom>
          <a:solidFill>
            <a:srgbClr val="F3E7D4"/>
          </a:solidFill>
          <a:ln/>
        </p:spPr>
      </p:sp>
      <p:sp>
        <p:nvSpPr>
          <p:cNvPr id="10" name="Text 8"/>
          <p:cNvSpPr/>
          <p:nvPr/>
        </p:nvSpPr>
        <p:spPr>
          <a:xfrm>
            <a:off x="7674173" y="2118717"/>
            <a:ext cx="258056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Konfrontacja mocy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7674173" y="2614255"/>
            <a:ext cx="2580561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Może wystąpić jednocześnie – upadek pod Bożą mocą i nieuporządkowane dziedziny życia</a:t>
            </a:r>
            <a:endParaRPr lang="en-US" sz="1850" dirty="0"/>
          </a:p>
        </p:txBody>
      </p:sp>
      <p:sp>
        <p:nvSpPr>
          <p:cNvPr id="12" name="Shape 10"/>
          <p:cNvSpPr/>
          <p:nvPr/>
        </p:nvSpPr>
        <p:spPr>
          <a:xfrm>
            <a:off x="10733365" y="1879402"/>
            <a:ext cx="3059311" cy="3272314"/>
          </a:xfrm>
          <a:prstGeom prst="roundRect">
            <a:avLst>
              <a:gd name="adj" fmla="val 1174"/>
            </a:avLst>
          </a:prstGeom>
          <a:solidFill>
            <a:srgbClr val="F3E7D4"/>
          </a:solidFill>
          <a:ln/>
        </p:spPr>
      </p:sp>
      <p:sp>
        <p:nvSpPr>
          <p:cNvPr id="13" name="Text 11"/>
          <p:cNvSpPr/>
          <p:nvPr/>
        </p:nvSpPr>
        <p:spPr>
          <a:xfrm>
            <a:off x="10972681" y="2118717"/>
            <a:ext cx="2580680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Charyzmat proroctwa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0972681" y="2966204"/>
            <a:ext cx="2580680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Związek z upadkami wskazuje znaczna część biblijnych wzmianek</a:t>
            </a:r>
            <a:endParaRPr lang="en-US" sz="1850" dirty="0"/>
          </a:p>
        </p:txBody>
      </p:sp>
      <p:sp>
        <p:nvSpPr>
          <p:cNvPr id="15" name="Text 13"/>
          <p:cNvSpPr/>
          <p:nvPr/>
        </p:nvSpPr>
        <p:spPr>
          <a:xfrm>
            <a:off x="1196697" y="5690116"/>
            <a:ext cx="1259597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„Badajcie duchy, czy są z Boga" (1J 4,1)</a:t>
            </a:r>
            <a:endParaRPr lang="en-US" sz="1850" dirty="0"/>
          </a:p>
        </p:txBody>
      </p:sp>
      <p:sp>
        <p:nvSpPr>
          <p:cNvPr id="16" name="Shape 14"/>
          <p:cNvSpPr/>
          <p:nvPr/>
        </p:nvSpPr>
        <p:spPr>
          <a:xfrm>
            <a:off x="837724" y="5420916"/>
            <a:ext cx="30480" cy="921425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7" name="Text 15"/>
          <p:cNvSpPr/>
          <p:nvPr/>
        </p:nvSpPr>
        <p:spPr>
          <a:xfrm>
            <a:off x="1196697" y="6880741"/>
            <a:ext cx="1259597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„A wszystko niech się odbywa godnie i w należytym porządku" (1Kor 14,40)</a:t>
            </a:r>
            <a:endParaRPr lang="en-US" sz="1850" dirty="0"/>
          </a:p>
        </p:txBody>
      </p:sp>
      <p:sp>
        <p:nvSpPr>
          <p:cNvPr id="18" name="Shape 16"/>
          <p:cNvSpPr/>
          <p:nvPr/>
        </p:nvSpPr>
        <p:spPr>
          <a:xfrm>
            <a:off x="837724" y="6611541"/>
            <a:ext cx="30480" cy="921425"/>
          </a:xfrm>
          <a:prstGeom prst="rect">
            <a:avLst/>
          </a:prstGeom>
          <a:solidFill>
            <a:srgbClr val="38512F"/>
          </a:solidFill>
          <a:ln/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1649" y="737949"/>
            <a:ext cx="7718465" cy="681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350"/>
              </a:lnSpc>
              <a:buNone/>
            </a:pPr>
            <a:r>
              <a:rPr lang="en-US" sz="42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Różnorodność opinii teologów</a:t>
            </a:r>
            <a:endParaRPr lang="en-US" sz="4250" dirty="0"/>
          </a:p>
        </p:txBody>
      </p:sp>
      <p:sp>
        <p:nvSpPr>
          <p:cNvPr id="3" name="Text 1"/>
          <p:cNvSpPr/>
          <p:nvPr/>
        </p:nvSpPr>
        <p:spPr>
          <a:xfrm>
            <a:off x="811649" y="1981438"/>
            <a:ext cx="2979301" cy="3408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Kardynał Léon Suenens</a:t>
            </a:r>
            <a:endParaRPr lang="en-US" sz="2100" dirty="0"/>
          </a:p>
        </p:txBody>
      </p:sp>
      <p:sp>
        <p:nvSpPr>
          <p:cNvPr id="4" name="Text 2"/>
          <p:cNvSpPr/>
          <p:nvPr/>
        </p:nvSpPr>
        <p:spPr>
          <a:xfrm>
            <a:off x="811649" y="2546866"/>
            <a:ext cx="6220658" cy="7305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Zmarły w 1996 roku kardynał Malines-Brukseli, któremu papież Paweł VI powierzył troskę o katolicką Odnowę w Duchu Świętym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811649" y="3479602"/>
            <a:ext cx="6220658" cy="7305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800" i="1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„Spoczynek w Duchu"</a:t>
            </a:r>
            <a:pPr algn="l" indent="0" marL="0">
              <a:lnSpc>
                <a:spcPts val="285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jako zjawisko raczej z pogranicza sensacji niż fenomen boskiego pochodzenia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7605713" y="1981438"/>
            <a:ext cx="3422213" cy="3408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Kardynał Paul Josef Cordes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7605713" y="2546866"/>
            <a:ext cx="6220658" cy="365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Wieloletni przewodniczący Papieskiej Rady „Cor Unum"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7605713" y="3114318"/>
            <a:ext cx="6220658" cy="365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800" i="1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„Wyzwalający i uzdrawiający wpływ na duszę"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811649" y="4664988"/>
            <a:ext cx="4185999" cy="2826663"/>
          </a:xfrm>
          <a:prstGeom prst="roundRect">
            <a:avLst>
              <a:gd name="adj" fmla="val 1231"/>
            </a:avLst>
          </a:prstGeom>
          <a:solidFill>
            <a:srgbClr val="FEF5E7"/>
          </a:solidFill>
          <a:ln w="30480">
            <a:solidFill>
              <a:srgbClr val="D9CDBA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73944" y="4927283"/>
            <a:ext cx="2728198" cy="3408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Margaret Poloma</a:t>
            </a:r>
            <a:endParaRPr lang="en-US" sz="2100" dirty="0"/>
          </a:p>
        </p:txBody>
      </p:sp>
      <p:sp>
        <p:nvSpPr>
          <p:cNvPr id="11" name="Text 9"/>
          <p:cNvSpPr/>
          <p:nvPr/>
        </p:nvSpPr>
        <p:spPr>
          <a:xfrm>
            <a:off x="1073944" y="5402937"/>
            <a:ext cx="3661410" cy="1826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Socjolog z Case Western Reserve University w Cleveland – Duch Święty tak bardzo wypełnia człowieka, że jego ludzkie siły ustają i opada on na ziemię</a:t>
            </a:r>
            <a:endParaRPr lang="en-US" sz="1800" dirty="0"/>
          </a:p>
        </p:txBody>
      </p:sp>
      <p:sp>
        <p:nvSpPr>
          <p:cNvPr id="12" name="Shape 10"/>
          <p:cNvSpPr/>
          <p:nvPr/>
        </p:nvSpPr>
        <p:spPr>
          <a:xfrm>
            <a:off x="5222200" y="4664988"/>
            <a:ext cx="4185999" cy="2826663"/>
          </a:xfrm>
          <a:prstGeom prst="roundRect">
            <a:avLst>
              <a:gd name="adj" fmla="val 1231"/>
            </a:avLst>
          </a:prstGeom>
          <a:solidFill>
            <a:srgbClr val="FEF5E7"/>
          </a:solidFill>
          <a:ln w="30480">
            <a:solidFill>
              <a:srgbClr val="D9CDBA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5484495" y="4927283"/>
            <a:ext cx="2728198" cy="3408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Dr Ewa Nieroba</a:t>
            </a:r>
            <a:endParaRPr lang="en-US" sz="2100" dirty="0"/>
          </a:p>
        </p:txBody>
      </p:sp>
      <p:sp>
        <p:nvSpPr>
          <p:cNvPr id="14" name="Text 12"/>
          <p:cNvSpPr/>
          <p:nvPr/>
        </p:nvSpPr>
        <p:spPr>
          <a:xfrm>
            <a:off x="5484495" y="5402937"/>
            <a:ext cx="3661410" cy="7305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Psycholog – nie chodzi tu o hipnozę, sugestię lub autosugestię</a:t>
            </a:r>
            <a:endParaRPr lang="en-US" sz="1800" dirty="0"/>
          </a:p>
        </p:txBody>
      </p:sp>
      <p:sp>
        <p:nvSpPr>
          <p:cNvPr id="15" name="Shape 13"/>
          <p:cNvSpPr/>
          <p:nvPr/>
        </p:nvSpPr>
        <p:spPr>
          <a:xfrm>
            <a:off x="9632752" y="4664988"/>
            <a:ext cx="4185999" cy="2826663"/>
          </a:xfrm>
          <a:prstGeom prst="roundRect">
            <a:avLst>
              <a:gd name="adj" fmla="val 1231"/>
            </a:avLst>
          </a:prstGeom>
          <a:solidFill>
            <a:srgbClr val="FEF5E7"/>
          </a:solidFill>
          <a:ln w="30480">
            <a:solidFill>
              <a:srgbClr val="D9CDBA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9895046" y="4927283"/>
            <a:ext cx="2728198" cy="3408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Thomas J. Csordas</a:t>
            </a:r>
            <a:endParaRPr lang="en-US" sz="2100" dirty="0"/>
          </a:p>
        </p:txBody>
      </p:sp>
      <p:sp>
        <p:nvSpPr>
          <p:cNvPr id="17" name="Text 15"/>
          <p:cNvSpPr/>
          <p:nvPr/>
        </p:nvSpPr>
        <p:spPr>
          <a:xfrm>
            <a:off x="9895046" y="5402937"/>
            <a:ext cx="3661410" cy="1461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University of California – w stanie relaksacji Bóg dokonuje uzdrowienia lub przygotowuje osobę na przyjęcie Jego nadprzyrodzonych darów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00" cy="8229600"/>
          </a:xfrm>
          <a:prstGeom prst="rect">
            <a:avLst/>
          </a:prstGeom>
          <a:solidFill>
            <a:srgbClr val="F3E7D4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658" y="616744"/>
            <a:ext cx="5247084" cy="699611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324124" y="1289685"/>
            <a:ext cx="6229231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Kapłani i chwała Pańska</a:t>
            </a:r>
            <a:endParaRPr lang="en-US" sz="4400" dirty="0"/>
          </a:p>
        </p:txBody>
      </p:sp>
      <p:sp>
        <p:nvSpPr>
          <p:cNvPr id="5" name="Text 2"/>
          <p:cNvSpPr/>
          <p:nvPr/>
        </p:nvSpPr>
        <p:spPr>
          <a:xfrm>
            <a:off x="6324124" y="2352675"/>
            <a:ext cx="478750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 Light" pitchFamily="34" charset="0"/>
                <a:ea typeface="Lora Light" pitchFamily="34" charset="-122"/>
                <a:cs typeface="Lora Light" pitchFamily="34" charset="-120"/>
              </a:rPr>
              <a:t>01</a:t>
            </a:r>
            <a:endParaRPr lang="en-US" sz="1850" dirty="0"/>
          </a:p>
        </p:txBody>
      </p:sp>
      <p:sp>
        <p:nvSpPr>
          <p:cNvPr id="6" name="Shape 3"/>
          <p:cNvSpPr/>
          <p:nvPr/>
        </p:nvSpPr>
        <p:spPr>
          <a:xfrm>
            <a:off x="6324124" y="2729032"/>
            <a:ext cx="3614618" cy="30480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7" name="Text 4"/>
          <p:cNvSpPr/>
          <p:nvPr/>
        </p:nvSpPr>
        <p:spPr>
          <a:xfrm>
            <a:off x="6324124" y="2909649"/>
            <a:ext cx="360783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Wniesienie Arki do świątyni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6324124" y="3405188"/>
            <a:ext cx="3614618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Kapłani nie mogli tam </a:t>
            </a:r>
            <a:pPr algn="l" indent="0" marL="0">
              <a:lnSpc>
                <a:spcPts val="3000"/>
              </a:lnSpc>
              <a:buNone/>
            </a:pPr>
            <a:r>
              <a:rPr lang="en-US" sz="1850" i="1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stać</a:t>
            </a:r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z powodu obłoku chwały Pańskiej (2Krn 5,13-14)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10178058" y="2352675"/>
            <a:ext cx="478750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 Light" pitchFamily="34" charset="0"/>
                <a:ea typeface="Lora Light" pitchFamily="34" charset="-122"/>
                <a:cs typeface="Lora Light" pitchFamily="34" charset="-120"/>
              </a:rPr>
              <a:t>02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10178058" y="2729032"/>
            <a:ext cx="3614618" cy="30480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1" name="Text 8"/>
          <p:cNvSpPr/>
          <p:nvPr/>
        </p:nvSpPr>
        <p:spPr>
          <a:xfrm>
            <a:off x="10178058" y="2909649"/>
            <a:ext cx="3614618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Uwielbienie jako najwyższa forma modlitwy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178058" y="3757136"/>
            <a:ext cx="3614618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Bezinteresowna miłość do Boga – mówimy, kim jest dla nas, jak bardzo jest ważny</a:t>
            </a:r>
            <a:endParaRPr lang="en-US" sz="1850" dirty="0"/>
          </a:p>
        </p:txBody>
      </p:sp>
      <p:sp>
        <p:nvSpPr>
          <p:cNvPr id="13" name="Text 10"/>
          <p:cNvSpPr/>
          <p:nvPr/>
        </p:nvSpPr>
        <p:spPr>
          <a:xfrm>
            <a:off x="6324124" y="5324951"/>
            <a:ext cx="478750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 Light" pitchFamily="34" charset="0"/>
                <a:ea typeface="Lora Light" pitchFamily="34" charset="-122"/>
                <a:cs typeface="Lora Light" pitchFamily="34" charset="-120"/>
              </a:rPr>
              <a:t>03</a:t>
            </a:r>
            <a:endParaRPr lang="en-US" sz="1850" dirty="0"/>
          </a:p>
        </p:txBody>
      </p:sp>
      <p:sp>
        <p:nvSpPr>
          <p:cNvPr id="14" name="Shape 11"/>
          <p:cNvSpPr/>
          <p:nvPr/>
        </p:nvSpPr>
        <p:spPr>
          <a:xfrm>
            <a:off x="6324124" y="5701308"/>
            <a:ext cx="7468553" cy="30480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5" name="Text 12"/>
          <p:cNvSpPr/>
          <p:nvPr/>
        </p:nvSpPr>
        <p:spPr>
          <a:xfrm>
            <a:off x="6324124" y="5881926"/>
            <a:ext cx="452687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Doświadczenie fizyczne obecności</a:t>
            </a:r>
            <a:endParaRPr lang="en-US" sz="2200" dirty="0"/>
          </a:p>
        </p:txBody>
      </p:sp>
      <p:sp>
        <p:nvSpPr>
          <p:cNvPr id="16" name="Text 13"/>
          <p:cNvSpPr/>
          <p:nvPr/>
        </p:nvSpPr>
        <p:spPr>
          <a:xfrm>
            <a:off x="6324124" y="6377464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Uczucie błogości, szczęścia, niezwykłego pokoju serca, uzdrowienia ran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8324" y="547688"/>
            <a:ext cx="4664393" cy="583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550"/>
              </a:lnSpc>
              <a:buNone/>
            </a:pPr>
            <a:r>
              <a:rPr lang="en-US" sz="36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Prorocy i wizje Boże</a:t>
            </a:r>
            <a:endParaRPr lang="en-US" sz="3650" dirty="0"/>
          </a:p>
        </p:txBody>
      </p:sp>
      <p:sp>
        <p:nvSpPr>
          <p:cNvPr id="3" name="Shape 1"/>
          <p:cNvSpPr/>
          <p:nvPr/>
        </p:nvSpPr>
        <p:spPr>
          <a:xfrm>
            <a:off x="7303770" y="1458992"/>
            <a:ext cx="22860" cy="5748218"/>
          </a:xfrm>
          <a:prstGeom prst="roundRect">
            <a:avLst>
              <a:gd name="adj" fmla="val 130077"/>
            </a:avLst>
          </a:prstGeom>
          <a:solidFill>
            <a:srgbClr val="D9CDBA"/>
          </a:solidFill>
          <a:ln/>
        </p:spPr>
      </p:sp>
      <p:sp>
        <p:nvSpPr>
          <p:cNvPr id="4" name="Shape 2"/>
          <p:cNvSpPr/>
          <p:nvPr/>
        </p:nvSpPr>
        <p:spPr>
          <a:xfrm>
            <a:off x="6520458" y="1670566"/>
            <a:ext cx="594598" cy="22860"/>
          </a:xfrm>
          <a:prstGeom prst="roundRect">
            <a:avLst>
              <a:gd name="adj" fmla="val 130077"/>
            </a:avLst>
          </a:prstGeom>
          <a:solidFill>
            <a:srgbClr val="D9CDBA"/>
          </a:solidFill>
          <a:ln/>
        </p:spPr>
      </p:sp>
      <p:sp>
        <p:nvSpPr>
          <p:cNvPr id="5" name="Shape 3"/>
          <p:cNvSpPr/>
          <p:nvPr/>
        </p:nvSpPr>
        <p:spPr>
          <a:xfrm>
            <a:off x="7092196" y="1458992"/>
            <a:ext cx="446008" cy="446008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6" name="Text 4"/>
          <p:cNvSpPr/>
          <p:nvPr/>
        </p:nvSpPr>
        <p:spPr>
          <a:xfrm>
            <a:off x="7175302" y="1507093"/>
            <a:ext cx="279797" cy="349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3990737" y="1527096"/>
            <a:ext cx="2333387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Balaam (wiek X p.n.e.)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878324" y="1917025"/>
            <a:ext cx="5445800" cy="579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25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Prorok pogański padł na ziemię, gdy wypowiadał wyrocznie Pańskie (Lb 24,4)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7515344" y="2791658"/>
            <a:ext cx="594598" cy="22860"/>
          </a:xfrm>
          <a:prstGeom prst="roundRect">
            <a:avLst>
              <a:gd name="adj" fmla="val 130077"/>
            </a:avLst>
          </a:prstGeom>
          <a:solidFill>
            <a:srgbClr val="D9CDBA"/>
          </a:solidFill>
          <a:ln/>
        </p:spPr>
      </p:sp>
      <p:sp>
        <p:nvSpPr>
          <p:cNvPr id="10" name="Shape 8"/>
          <p:cNvSpPr/>
          <p:nvPr/>
        </p:nvSpPr>
        <p:spPr>
          <a:xfrm>
            <a:off x="7092196" y="2580084"/>
            <a:ext cx="446008" cy="446008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11" name="Text 9"/>
          <p:cNvSpPr/>
          <p:nvPr/>
        </p:nvSpPr>
        <p:spPr>
          <a:xfrm>
            <a:off x="7175302" y="2628186"/>
            <a:ext cx="279797" cy="349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8306276" y="2648188"/>
            <a:ext cx="2404705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Saul (wieki XI-X p.n.e.)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8306276" y="3038118"/>
            <a:ext cx="5445800" cy="579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Prorokował w obecności Samuela, potem upadł i leżał tak cały dzień i noc (1Sm 19,23-24)</a:t>
            </a:r>
            <a:endParaRPr lang="en-US" sz="1550" dirty="0"/>
          </a:p>
        </p:txBody>
      </p:sp>
      <p:sp>
        <p:nvSpPr>
          <p:cNvPr id="14" name="Shape 12"/>
          <p:cNvSpPr/>
          <p:nvPr/>
        </p:nvSpPr>
        <p:spPr>
          <a:xfrm>
            <a:off x="6520458" y="3782735"/>
            <a:ext cx="594598" cy="22860"/>
          </a:xfrm>
          <a:prstGeom prst="roundRect">
            <a:avLst>
              <a:gd name="adj" fmla="val 130077"/>
            </a:avLst>
          </a:prstGeom>
          <a:solidFill>
            <a:srgbClr val="D9CDBA"/>
          </a:solidFill>
          <a:ln/>
        </p:spPr>
      </p:sp>
      <p:sp>
        <p:nvSpPr>
          <p:cNvPr id="15" name="Shape 13"/>
          <p:cNvSpPr/>
          <p:nvPr/>
        </p:nvSpPr>
        <p:spPr>
          <a:xfrm>
            <a:off x="7092196" y="3571161"/>
            <a:ext cx="446008" cy="446008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16" name="Text 14"/>
          <p:cNvSpPr/>
          <p:nvPr/>
        </p:nvSpPr>
        <p:spPr>
          <a:xfrm>
            <a:off x="7175302" y="3619262"/>
            <a:ext cx="279797" cy="349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3991927" y="3639264"/>
            <a:ext cx="2332196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Ezechiel (VI w. p.n.e.)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878324" y="4029194"/>
            <a:ext cx="5445800" cy="579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25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Padł na ziemię usłyszawszy słowa wyroczni Bożej. Z rodu kapłańskiego – podobne doświadczenie jak kapłani (Ez 1,28)</a:t>
            </a:r>
            <a:endParaRPr lang="en-US" sz="1550" dirty="0"/>
          </a:p>
        </p:txBody>
      </p:sp>
      <p:sp>
        <p:nvSpPr>
          <p:cNvPr id="19" name="Shape 17"/>
          <p:cNvSpPr/>
          <p:nvPr/>
        </p:nvSpPr>
        <p:spPr>
          <a:xfrm>
            <a:off x="7515344" y="4773811"/>
            <a:ext cx="594598" cy="22860"/>
          </a:xfrm>
          <a:prstGeom prst="roundRect">
            <a:avLst>
              <a:gd name="adj" fmla="val 130077"/>
            </a:avLst>
          </a:prstGeom>
          <a:solidFill>
            <a:srgbClr val="D9CDBA"/>
          </a:solidFill>
          <a:ln/>
        </p:spPr>
      </p:sp>
      <p:sp>
        <p:nvSpPr>
          <p:cNvPr id="20" name="Shape 18"/>
          <p:cNvSpPr/>
          <p:nvPr/>
        </p:nvSpPr>
        <p:spPr>
          <a:xfrm>
            <a:off x="7092196" y="4562237"/>
            <a:ext cx="446008" cy="446008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21" name="Text 19"/>
          <p:cNvSpPr/>
          <p:nvPr/>
        </p:nvSpPr>
        <p:spPr>
          <a:xfrm>
            <a:off x="7175302" y="4610338"/>
            <a:ext cx="279797" cy="349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4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8306276" y="4630341"/>
            <a:ext cx="2332196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Daniel (VI w. p.n.e.)</a:t>
            </a:r>
            <a:endParaRPr lang="en-US" sz="1800" dirty="0"/>
          </a:p>
        </p:txBody>
      </p:sp>
      <p:sp>
        <p:nvSpPr>
          <p:cNvPr id="23" name="Text 21"/>
          <p:cNvSpPr/>
          <p:nvPr/>
        </p:nvSpPr>
        <p:spPr>
          <a:xfrm>
            <a:off x="8306276" y="5020270"/>
            <a:ext cx="5445800" cy="579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Otrzymując apokaliptyczną wizję, padł oszołomiony twarzą ku ziemi (Dn 10,9)</a:t>
            </a:r>
            <a:endParaRPr lang="en-US" sz="1550" dirty="0"/>
          </a:p>
        </p:txBody>
      </p:sp>
      <p:sp>
        <p:nvSpPr>
          <p:cNvPr id="24" name="Shape 22"/>
          <p:cNvSpPr/>
          <p:nvPr/>
        </p:nvSpPr>
        <p:spPr>
          <a:xfrm>
            <a:off x="6520458" y="5764887"/>
            <a:ext cx="594598" cy="22860"/>
          </a:xfrm>
          <a:prstGeom prst="roundRect">
            <a:avLst>
              <a:gd name="adj" fmla="val 130077"/>
            </a:avLst>
          </a:prstGeom>
          <a:solidFill>
            <a:srgbClr val="D9CDBA"/>
          </a:solidFill>
          <a:ln/>
        </p:spPr>
      </p:sp>
      <p:sp>
        <p:nvSpPr>
          <p:cNvPr id="25" name="Shape 23"/>
          <p:cNvSpPr/>
          <p:nvPr/>
        </p:nvSpPr>
        <p:spPr>
          <a:xfrm>
            <a:off x="7092196" y="5553313"/>
            <a:ext cx="446008" cy="446008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26" name="Text 24"/>
          <p:cNvSpPr/>
          <p:nvPr/>
        </p:nvSpPr>
        <p:spPr>
          <a:xfrm>
            <a:off x="7175302" y="5601414"/>
            <a:ext cx="279797" cy="349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5</a:t>
            </a:r>
            <a:endParaRPr lang="en-US" sz="2200" dirty="0"/>
          </a:p>
        </p:txBody>
      </p:sp>
      <p:sp>
        <p:nvSpPr>
          <p:cNvPr id="27" name="Text 25"/>
          <p:cNvSpPr/>
          <p:nvPr/>
        </p:nvSpPr>
        <p:spPr>
          <a:xfrm>
            <a:off x="3991927" y="5621417"/>
            <a:ext cx="2332196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Heliodor (II w. p.n.e.)</a:t>
            </a:r>
            <a:endParaRPr lang="en-US" sz="1800" dirty="0"/>
          </a:p>
        </p:txBody>
      </p:sp>
      <p:sp>
        <p:nvSpPr>
          <p:cNvPr id="28" name="Text 26"/>
          <p:cNvSpPr/>
          <p:nvPr/>
        </p:nvSpPr>
        <p:spPr>
          <a:xfrm>
            <a:off x="878324" y="6011347"/>
            <a:ext cx="5445800" cy="579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25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Wielkorządcy syryjski uderzony mocą Bożą padł bezsilny i strwożony (2Mch 3,24)</a:t>
            </a:r>
            <a:endParaRPr lang="en-US" sz="1550" dirty="0"/>
          </a:p>
        </p:txBody>
      </p:sp>
      <p:sp>
        <p:nvSpPr>
          <p:cNvPr id="29" name="Text 27"/>
          <p:cNvSpPr/>
          <p:nvPr/>
        </p:nvSpPr>
        <p:spPr>
          <a:xfrm>
            <a:off x="878324" y="7391876"/>
            <a:ext cx="12873752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Wszystkie te upadki związane były z wypowiadanymi proroctwami lub wizjami proroczymi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85543" y="508159"/>
            <a:ext cx="7739420" cy="528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150"/>
              </a:lnSpc>
              <a:buNone/>
            </a:pPr>
            <a:r>
              <a:rPr lang="en-US" sz="33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Szaweł z Tarsu pod bramami Damaszku</a:t>
            </a:r>
            <a:endParaRPr lang="en-US" sz="3300" dirty="0"/>
          </a:p>
        </p:txBody>
      </p:sp>
      <p:sp>
        <p:nvSpPr>
          <p:cNvPr id="3" name="Text 1"/>
          <p:cNvSpPr/>
          <p:nvPr/>
        </p:nvSpPr>
        <p:spPr>
          <a:xfrm>
            <a:off x="1485543" y="2292787"/>
            <a:ext cx="2112169" cy="263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Wizja i upadek</a:t>
            </a:r>
            <a:endParaRPr lang="en-US" sz="1650" dirty="0"/>
          </a:p>
        </p:txBody>
      </p:sp>
      <p:sp>
        <p:nvSpPr>
          <p:cNvPr id="4" name="Text 2"/>
          <p:cNvSpPr/>
          <p:nvPr/>
        </p:nvSpPr>
        <p:spPr>
          <a:xfrm>
            <a:off x="1754743" y="2708196"/>
            <a:ext cx="6551057" cy="5026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4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„Upadł na ziemię, usłyszał głos, który mówił: «Szawle, Szawle, dlaczego Mnie prześladujesz?»"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1485543" y="2708196"/>
            <a:ext cx="22860" cy="502682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6" name="Text 4"/>
          <p:cNvSpPr/>
          <p:nvPr/>
        </p:nvSpPr>
        <p:spPr>
          <a:xfrm>
            <a:off x="1485543" y="3362325"/>
            <a:ext cx="6820257" cy="5026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4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Wierni przekonani, że Paweł na koniach nie jeździł – Żydzi nie jeździli na koniach, siodłali je tylko żołnierze rzymscy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1485543" y="3999548"/>
            <a:ext cx="2622113" cy="263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Powołanie, nie nawrócenie</a:t>
            </a:r>
            <a:endParaRPr lang="en-US" sz="1650" dirty="0"/>
          </a:p>
        </p:txBody>
      </p:sp>
      <p:sp>
        <p:nvSpPr>
          <p:cNvPr id="8" name="Text 6"/>
          <p:cNvSpPr/>
          <p:nvPr/>
        </p:nvSpPr>
        <p:spPr>
          <a:xfrm>
            <a:off x="1485543" y="4398050"/>
            <a:ext cx="6820257" cy="5026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4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Wiele biblistów woli mówić o powołaniu Pawła. Upadek towarzyszy scenom powołania prorockiego</a:t>
            </a:r>
            <a:endParaRPr lang="en-US" sz="1400" dirty="0"/>
          </a:p>
        </p:txBody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51332" y="1389578"/>
            <a:ext cx="4400907" cy="4400907"/>
          </a:xfrm>
          <a:prstGeom prst="rect">
            <a:avLst/>
          </a:prstGeom>
        </p:spPr>
      </p:pic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543" y="6093381"/>
            <a:ext cx="3886319" cy="718066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664970" y="6945987"/>
            <a:ext cx="2112169" cy="263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Jan na Patmos</a:t>
            </a:r>
            <a:endParaRPr lang="en-US" sz="1650" dirty="0"/>
          </a:p>
        </p:txBody>
      </p:sp>
      <p:sp>
        <p:nvSpPr>
          <p:cNvPr id="12" name="Text 8"/>
          <p:cNvSpPr/>
          <p:nvPr/>
        </p:nvSpPr>
        <p:spPr>
          <a:xfrm>
            <a:off x="1664970" y="7290673"/>
            <a:ext cx="3527465" cy="251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4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Upadek jak martwy (Ap 1,17)</a:t>
            </a:r>
            <a:endParaRPr lang="en-US" sz="1400" dirty="0"/>
          </a:p>
        </p:txBody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62" y="6093381"/>
            <a:ext cx="3886438" cy="718066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5551289" y="6945987"/>
            <a:ext cx="2806184" cy="263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Prorocy Starego Testamentu</a:t>
            </a:r>
            <a:endParaRPr lang="en-US" sz="1650" dirty="0"/>
          </a:p>
        </p:txBody>
      </p:sp>
      <p:sp>
        <p:nvSpPr>
          <p:cNvPr id="15" name="Text 10"/>
          <p:cNvSpPr/>
          <p:nvPr/>
        </p:nvSpPr>
        <p:spPr>
          <a:xfrm>
            <a:off x="5551289" y="7290673"/>
            <a:ext cx="3527584" cy="251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4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Podobne doświadczenia</a:t>
            </a:r>
            <a:endParaRPr lang="en-US" sz="1400" dirty="0"/>
          </a:p>
        </p:txBody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8300" y="6093381"/>
            <a:ext cx="3886438" cy="718066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9437727" y="6945987"/>
            <a:ext cx="2154912" cy="263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Charyzmat proroctwa</a:t>
            </a:r>
            <a:endParaRPr lang="en-US" sz="1650" dirty="0"/>
          </a:p>
        </p:txBody>
      </p:sp>
      <p:sp>
        <p:nvSpPr>
          <p:cNvPr id="18" name="Text 12"/>
          <p:cNvSpPr/>
          <p:nvPr/>
        </p:nvSpPr>
        <p:spPr>
          <a:xfrm>
            <a:off x="9437727" y="7290673"/>
            <a:ext cx="3527584" cy="251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4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Możliwy związek ze współczesnymi upadkami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331952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Konfrontacja mocy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2131695"/>
            <a:ext cx="316742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Osłupienie katatoniczne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2842617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Stan, w którym ciało osoby sztywnieje, zastyga w bezruchu, brak reakcji na bodźce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3584615"/>
            <a:ext cx="341923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Przykład: Ananiasz i Safira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837724" y="4295537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Małżonkowie kłamiący przed Piotrem pełnym Ducha Bożego. Szatan zawładnął ich sercem. Konfrontacja mocy Ducha Świętego z mocą zła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837724" y="5420558"/>
            <a:ext cx="338208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Przykład: Elizeusz w Betel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837724" y="6131481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Młodzi mężczyźni (nie dzieci) w wieku 20-30 lat naśmiewają się z Elizeusza i wniebowstąpienia Eliasza. Konfrontacja mocy Bożej z mocą zła w bałwochwalstwie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17471"/>
            <a:ext cx="8055531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Przykład z praktyki pastoralnej</a:t>
            </a:r>
            <a:endParaRPr lang="en-US" sz="44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724" y="2618303"/>
            <a:ext cx="4158734" cy="11430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77039" y="357568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Upadek kobiety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077039" y="4071223"/>
            <a:ext cx="368010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Spotkanie modlitewne we Wrocławiu – dwudziestokilkuletnia kobieta upadła, dziwnie wykręcone palce, nie reagowała</a:t>
            </a:r>
            <a:endParaRPr lang="en-US" sz="18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773" y="2259211"/>
            <a:ext cx="4158734" cy="11430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475089" y="3216592"/>
            <a:ext cx="303287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Pytanie o przebaczenie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475089" y="3712131"/>
            <a:ext cx="368010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„Czy przebaczyłaś wszystkim, którzy cię skrzywdzili?" – </a:t>
            </a:r>
            <a:pPr algn="l" indent="0" marL="0">
              <a:lnSpc>
                <a:spcPts val="3000"/>
              </a:lnSpc>
              <a:buNone/>
            </a:pPr>
            <a:r>
              <a:rPr lang="en-US" sz="1850" i="1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„Mojemu bratu nigdy nie przebaczę!"</a:t>
            </a:r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– ciało znów zesztywniało</a:t>
            </a:r>
            <a:endParaRPr lang="en-US" sz="18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823" y="1900238"/>
            <a:ext cx="4158853" cy="11430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873139" y="2857619"/>
            <a:ext cx="316742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Osłupienie katatoniczne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873139" y="3353157"/>
            <a:ext cx="3680222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Brak przebaczenia zniewalał ją fizycznie. Po wyjaśnieniu biblijnych zasad i modlitwie decyzja przebaczenia</a:t>
            </a:r>
            <a:endParaRPr lang="en-US" sz="1850" dirty="0"/>
          </a:p>
        </p:txBody>
      </p:sp>
      <p:sp>
        <p:nvSpPr>
          <p:cNvPr id="12" name="Shape 7"/>
          <p:cNvSpPr/>
          <p:nvPr/>
        </p:nvSpPr>
        <p:spPr>
          <a:xfrm>
            <a:off x="837724" y="6111835"/>
            <a:ext cx="12954952" cy="1400175"/>
          </a:xfrm>
          <a:prstGeom prst="roundRect">
            <a:avLst>
              <a:gd name="adj" fmla="val 2564"/>
            </a:avLst>
          </a:prstGeom>
          <a:solidFill>
            <a:srgbClr val="FCF2B5"/>
          </a:solidFill>
          <a:ln/>
        </p:spPr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039" y="6460569"/>
            <a:ext cx="299204" cy="239316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615559" y="6410920"/>
            <a:ext cx="1193780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Idąc za wezwaniem Jana (1J 5,16b) – „Istnieje taki grzech, który sprowadza śmierć" – zaprzestano modlitwy, gdy osoba nie chciała przebaczyć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6165" y="601861"/>
            <a:ext cx="5876925" cy="626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900"/>
              </a:lnSpc>
              <a:buNone/>
            </a:pPr>
            <a:r>
              <a:rPr lang="en-US" sz="39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Możliwe analogie biblijne</a:t>
            </a:r>
            <a:endParaRPr lang="en-US" sz="39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165" y="1608534"/>
            <a:ext cx="4221123" cy="422112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46165" y="6019443"/>
            <a:ext cx="2508171" cy="313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Uwielbienie Boga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746165" y="6446758"/>
            <a:ext cx="4221123" cy="644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Kapłani nie mogli stać w świątyni wypełnionej chwałą Pańską</a:t>
            </a:r>
            <a:endParaRPr lang="en-US" sz="16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579" y="1608534"/>
            <a:ext cx="4221123" cy="422112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04579" y="6019443"/>
            <a:ext cx="2508171" cy="313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Dar proroctwa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5204579" y="6446758"/>
            <a:ext cx="4221123" cy="644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Prorocy upadali przy otrzymywaniu wyroczni Bożej</a:t>
            </a:r>
            <a:endParaRPr lang="en-US" sz="16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93" y="1608534"/>
            <a:ext cx="4221242" cy="422124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62993" y="6019562"/>
            <a:ext cx="2508171" cy="313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Konfrontacja mocy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9662993" y="6446877"/>
            <a:ext cx="4221242" cy="644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Wypełniony Duchem Piotr kontra kłamstwo i moc szatana</a:t>
            </a:r>
            <a:endParaRPr lang="en-US" sz="1650" dirty="0"/>
          </a:p>
        </p:txBody>
      </p:sp>
      <p:sp>
        <p:nvSpPr>
          <p:cNvPr id="12" name="Text 7"/>
          <p:cNvSpPr/>
          <p:nvPr/>
        </p:nvSpPr>
        <p:spPr>
          <a:xfrm>
            <a:off x="746165" y="7305318"/>
            <a:ext cx="13138071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Praktyka pokazuje, że obie formy upadku mogą nakładać się – upadek pod Bożą mocą i dające znać o sobie nieuporządkowane dziedziny życia</a:t>
            </a:r>
            <a:endParaRPr lang="en-US" sz="16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00" cy="8229600"/>
          </a:xfrm>
          <a:prstGeom prst="rect">
            <a:avLst/>
          </a:prstGeom>
          <a:solidFill>
            <a:srgbClr val="F3E7D4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561" y="599242"/>
            <a:ext cx="5273159" cy="703099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32565" y="608409"/>
            <a:ext cx="5016341" cy="626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900"/>
              </a:lnSpc>
              <a:buNone/>
            </a:pPr>
            <a:r>
              <a:rPr lang="en-US" sz="39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Pytania otwarte</a:t>
            </a:r>
            <a:endParaRPr lang="en-US" sz="3900" dirty="0"/>
          </a:p>
        </p:txBody>
      </p:sp>
      <p:sp>
        <p:nvSpPr>
          <p:cNvPr id="5" name="Shape 2"/>
          <p:cNvSpPr/>
          <p:nvPr/>
        </p:nvSpPr>
        <p:spPr>
          <a:xfrm>
            <a:off x="6232565" y="1520190"/>
            <a:ext cx="7651671" cy="1544122"/>
          </a:xfrm>
          <a:prstGeom prst="roundRect">
            <a:avLst>
              <a:gd name="adj" fmla="val 7106"/>
            </a:avLst>
          </a:prstGeom>
          <a:solidFill>
            <a:srgbClr val="FEF5E7"/>
          </a:solidFill>
          <a:ln w="22860">
            <a:solidFill>
              <a:srgbClr val="D9CDBA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209705" y="1520190"/>
            <a:ext cx="91440" cy="1544122"/>
          </a:xfrm>
          <a:prstGeom prst="roundRect">
            <a:avLst>
              <a:gd name="adj" fmla="val 34973"/>
            </a:avLst>
          </a:prstGeom>
          <a:solidFill>
            <a:srgbClr val="38512F"/>
          </a:solidFill>
          <a:ln/>
        </p:spPr>
      </p:sp>
      <p:sp>
        <p:nvSpPr>
          <p:cNvPr id="7" name="Text 4"/>
          <p:cNvSpPr/>
          <p:nvPr/>
        </p:nvSpPr>
        <p:spPr>
          <a:xfrm>
            <a:off x="6537127" y="1756172"/>
            <a:ext cx="2743438" cy="313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Pochodzenie fenomenu</a:t>
            </a:r>
            <a:endParaRPr lang="en-US" sz="1950" dirty="0"/>
          </a:p>
        </p:txBody>
      </p:sp>
      <p:sp>
        <p:nvSpPr>
          <p:cNvPr id="8" name="Text 5"/>
          <p:cNvSpPr/>
          <p:nvPr/>
        </p:nvSpPr>
        <p:spPr>
          <a:xfrm>
            <a:off x="6537127" y="2183487"/>
            <a:ext cx="7111127" cy="644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Czy każde upadnięcie ma nadprzyrodzone źródło? Nie można wykluczyć zjawiska naturalnego, wyzwalanego przez religijny klimat i atmosferę modlitwy</a:t>
            </a:r>
            <a:endParaRPr lang="en-US" sz="1650" dirty="0"/>
          </a:p>
        </p:txBody>
      </p:sp>
      <p:sp>
        <p:nvSpPr>
          <p:cNvPr id="9" name="Shape 6"/>
          <p:cNvSpPr/>
          <p:nvPr/>
        </p:nvSpPr>
        <p:spPr>
          <a:xfrm>
            <a:off x="6232565" y="3254097"/>
            <a:ext cx="7651671" cy="1221700"/>
          </a:xfrm>
          <a:prstGeom prst="roundRect">
            <a:avLst>
              <a:gd name="adj" fmla="val 8982"/>
            </a:avLst>
          </a:prstGeom>
          <a:solidFill>
            <a:srgbClr val="FEF5E7"/>
          </a:solidFill>
          <a:ln w="22860">
            <a:solidFill>
              <a:srgbClr val="D9CDBA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6209705" y="3254097"/>
            <a:ext cx="91440" cy="1221700"/>
          </a:xfrm>
          <a:prstGeom prst="roundRect">
            <a:avLst>
              <a:gd name="adj" fmla="val 34973"/>
            </a:avLst>
          </a:prstGeom>
          <a:solidFill>
            <a:srgbClr val="38512F"/>
          </a:solidFill>
          <a:ln/>
        </p:spPr>
      </p:sp>
      <p:sp>
        <p:nvSpPr>
          <p:cNvPr id="11" name="Text 8"/>
          <p:cNvSpPr/>
          <p:nvPr/>
        </p:nvSpPr>
        <p:spPr>
          <a:xfrm>
            <a:off x="6537127" y="3490079"/>
            <a:ext cx="2508171" cy="313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Rola psychologii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6537127" y="3917394"/>
            <a:ext cx="7111127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Zjawisko obecne także w innych religiach – zmagać się winna psychologia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6232565" y="4665583"/>
            <a:ext cx="7651671" cy="1221700"/>
          </a:xfrm>
          <a:prstGeom prst="roundRect">
            <a:avLst>
              <a:gd name="adj" fmla="val 8982"/>
            </a:avLst>
          </a:prstGeom>
          <a:solidFill>
            <a:srgbClr val="FEF5E7"/>
          </a:solidFill>
          <a:ln w="22860">
            <a:solidFill>
              <a:srgbClr val="D9CDBA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6209705" y="4665583"/>
            <a:ext cx="91440" cy="1221700"/>
          </a:xfrm>
          <a:prstGeom prst="roundRect">
            <a:avLst>
              <a:gd name="adj" fmla="val 34973"/>
            </a:avLst>
          </a:prstGeom>
          <a:solidFill>
            <a:srgbClr val="38512F"/>
          </a:solidFill>
          <a:ln/>
        </p:spPr>
      </p:sp>
      <p:sp>
        <p:nvSpPr>
          <p:cNvPr id="15" name="Text 12"/>
          <p:cNvSpPr/>
          <p:nvPr/>
        </p:nvSpPr>
        <p:spPr>
          <a:xfrm>
            <a:off x="6537127" y="4901565"/>
            <a:ext cx="2508171" cy="313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Tradycja Kościoła</a:t>
            </a:r>
            <a:endParaRPr lang="en-US" sz="1950" dirty="0"/>
          </a:p>
        </p:txBody>
      </p:sp>
      <p:sp>
        <p:nvSpPr>
          <p:cNvPr id="16" name="Text 13"/>
          <p:cNvSpPr/>
          <p:nvPr/>
        </p:nvSpPr>
        <p:spPr>
          <a:xfrm>
            <a:off x="6537127" y="5328880"/>
            <a:ext cx="7111127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Drugi filar wiary obok Pisma świętego – doświadczenia mistyków i świętych</a:t>
            </a:r>
            <a:endParaRPr lang="en-US" sz="1650" dirty="0"/>
          </a:p>
        </p:txBody>
      </p:sp>
      <p:sp>
        <p:nvSpPr>
          <p:cNvPr id="17" name="Shape 14"/>
          <p:cNvSpPr/>
          <p:nvPr/>
        </p:nvSpPr>
        <p:spPr>
          <a:xfrm>
            <a:off x="6232565" y="6077069"/>
            <a:ext cx="7651671" cy="1544122"/>
          </a:xfrm>
          <a:prstGeom prst="roundRect">
            <a:avLst>
              <a:gd name="adj" fmla="val 7106"/>
            </a:avLst>
          </a:prstGeom>
          <a:solidFill>
            <a:srgbClr val="FEF5E7"/>
          </a:solidFill>
          <a:ln w="22860">
            <a:solidFill>
              <a:srgbClr val="D9CDBA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6209705" y="6077069"/>
            <a:ext cx="91440" cy="1544122"/>
          </a:xfrm>
          <a:prstGeom prst="roundRect">
            <a:avLst>
              <a:gd name="adj" fmla="val 34973"/>
            </a:avLst>
          </a:prstGeom>
          <a:solidFill>
            <a:srgbClr val="38512F"/>
          </a:solidFill>
          <a:ln/>
        </p:spPr>
      </p:sp>
      <p:sp>
        <p:nvSpPr>
          <p:cNvPr id="19" name="Text 16"/>
          <p:cNvSpPr/>
          <p:nvPr/>
        </p:nvSpPr>
        <p:spPr>
          <a:xfrm>
            <a:off x="6537127" y="6313051"/>
            <a:ext cx="2508171" cy="313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Holy laughters</a:t>
            </a:r>
            <a:endParaRPr lang="en-US" sz="1950" dirty="0"/>
          </a:p>
        </p:txBody>
      </p:sp>
      <p:sp>
        <p:nvSpPr>
          <p:cNvPr id="20" name="Text 17"/>
          <p:cNvSpPr/>
          <p:nvPr/>
        </p:nvSpPr>
        <p:spPr>
          <a:xfrm>
            <a:off x="6537127" y="6740366"/>
            <a:ext cx="7111127" cy="644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Niemal dziewicze pole – osoby po upadku opanowywany długo trwający, głośny śmiech</a:t>
            </a:r>
            <a:endParaRPr lang="en-US" sz="1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2026-04-25T19:03:57Z</dcterms:created>
  <dcterms:modified xsi:type="dcterms:W3CDTF">2026-04-25T19:03:57Z</dcterms:modified>
</cp:coreProperties>
</file>